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Cabin"/>
      <p:regular r:id="rId34"/>
      <p:bold r:id="rId35"/>
      <p:italic r:id="rId36"/>
      <p:boldItalic r:id="rId37"/>
    </p:embeddedFont>
    <p:embeddedFont>
      <p:font typeface="Gill Sans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5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Cabin-bold.fntdata"/><Relationship Id="rId12" Type="http://schemas.openxmlformats.org/officeDocument/2006/relationships/slide" Target="slides/slide6.xml"/><Relationship Id="rId34" Type="http://schemas.openxmlformats.org/officeDocument/2006/relationships/font" Target="fonts/Cabin-regular.fntdata"/><Relationship Id="rId15" Type="http://schemas.openxmlformats.org/officeDocument/2006/relationships/slide" Target="slides/slide9.xml"/><Relationship Id="rId37" Type="http://schemas.openxmlformats.org/officeDocument/2006/relationships/font" Target="fonts/Cabin-boldItalic.fntdata"/><Relationship Id="rId14" Type="http://schemas.openxmlformats.org/officeDocument/2006/relationships/slide" Target="slides/slide8.xml"/><Relationship Id="rId36" Type="http://schemas.openxmlformats.org/officeDocument/2006/relationships/font" Target="fonts/Cabin-italic.fntdata"/><Relationship Id="rId17" Type="http://schemas.openxmlformats.org/officeDocument/2006/relationships/slide" Target="slides/slide11.xml"/><Relationship Id="rId39" Type="http://schemas.openxmlformats.org/officeDocument/2006/relationships/font" Target="fonts/GillSans-bold.fntdata"/><Relationship Id="rId16" Type="http://schemas.openxmlformats.org/officeDocument/2006/relationships/slide" Target="slides/slide10.xml"/><Relationship Id="rId38" Type="http://schemas.openxmlformats.org/officeDocument/2006/relationships/font" Target="fonts/Gill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7187e240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07187e2406_0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7187e2406_0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7187e2406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7187e2406_0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7187e2406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7187e2406_0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7187e2406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187e2406_0_5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187e2406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07187e2406_0_5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7187e2406_1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7187e2406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07187e2406_1_2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187e2406_0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187e2406_0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7187e2406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7187e240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07187e2406_1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7187e2406_0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7187e2406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07187e2406_0_4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7187e2406_0_7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7187e2406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07187e2406_0_7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7187e2406_0_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7187e240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07187e2406_0_4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7187e2406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7187e2406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7187e2406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7187e2406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7187e2406_0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7187e2406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7187e2406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7187e2406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">
  <p:cSld name="1_Divider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56445" y="5"/>
            <a:ext cx="9206100" cy="515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2-line-whitetext-colorshield.png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85599" y="4296762"/>
            <a:ext cx="1769928" cy="6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199388" y="151675"/>
            <a:ext cx="3080816" cy="34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958151" y="3255792"/>
            <a:ext cx="7397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62" name="Google Shape;62;p14"/>
          <p:cNvGrpSpPr/>
          <p:nvPr/>
        </p:nvGrpSpPr>
        <p:grpSpPr>
          <a:xfrm rot="10800000">
            <a:off x="194" y="3001129"/>
            <a:ext cx="8355349" cy="57462"/>
            <a:chOff x="685800" y="1794746"/>
            <a:chExt cx="7772418" cy="179400"/>
          </a:xfrm>
        </p:grpSpPr>
        <p:sp>
          <p:nvSpPr>
            <p:cNvPr id="63" name="Google Shape;63;p14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5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70" name="Google Shape;70;p1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57200" y="1104904"/>
            <a:ext cx="8082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9" y="0"/>
            <a:ext cx="9144000" cy="51435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9" name="Google Shape;79;p16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80" name="Google Shape;80;p16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pic>
        <p:nvPicPr>
          <p:cNvPr descr="1-line-bluetext-colorshield.png"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99003"/>
            <a:ext cx="1809094" cy="34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-line-bluetext-colorshield.png" id="85" name="Google Shape;85;p17"/>
          <p:cNvPicPr preferRelativeResize="0"/>
          <p:nvPr/>
        </p:nvPicPr>
        <p:blipFill rotWithShape="1">
          <a:blip r:embed="rId2">
            <a:alphaModFix/>
          </a:blip>
          <a:srcRect b="-1905" l="0" r="-160" t="0"/>
          <a:stretch/>
        </p:blipFill>
        <p:spPr>
          <a:xfrm>
            <a:off x="6585599" y="4296761"/>
            <a:ext cx="1769928" cy="656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ennwatermark.pdf" id="86" name="Google Shape;86;p17"/>
          <p:cNvPicPr preferRelativeResize="0"/>
          <p:nvPr/>
        </p:nvPicPr>
        <p:blipFill rotWithShape="1">
          <a:blip r:embed="rId3">
            <a:alphaModFix amt="6000"/>
          </a:blip>
          <a:srcRect b="0" l="0" r="0" t="0"/>
          <a:stretch/>
        </p:blipFill>
        <p:spPr>
          <a:xfrm>
            <a:off x="199388" y="136510"/>
            <a:ext cx="3080815" cy="347288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958151" y="3255792"/>
            <a:ext cx="7397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89" name="Google Shape;89;p17"/>
          <p:cNvGrpSpPr/>
          <p:nvPr/>
        </p:nvGrpSpPr>
        <p:grpSpPr>
          <a:xfrm rot="10800000">
            <a:off x="194" y="3001129"/>
            <a:ext cx="8355349" cy="57462"/>
            <a:chOff x="685800" y="1794746"/>
            <a:chExt cx="7772418" cy="179400"/>
          </a:xfrm>
        </p:grpSpPr>
        <p:sp>
          <p:nvSpPr>
            <p:cNvPr id="90" name="Google Shape;90;p1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93" name="Google Shape;93;p17"/>
          <p:cNvSpPr/>
          <p:nvPr/>
        </p:nvSpPr>
        <p:spPr>
          <a:xfrm>
            <a:off x="254010" y="4572000"/>
            <a:ext cx="2243700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8" name="Google Shape;98;p18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99" name="Google Shape;99;p18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103" name="Google Shape;103;p19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6157" cy="374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30464" y="902369"/>
            <a:ext cx="822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" name="Google Shape;107;p19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08" name="Google Shape;108;p19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>
            <p:ph idx="2" type="pic"/>
          </p:nvPr>
        </p:nvSpPr>
        <p:spPr>
          <a:xfrm>
            <a:off x="4811889" y="1066670"/>
            <a:ext cx="38748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0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7" name="Google Shape;117;p20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18" name="Google Shape;118;p20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mparison">
  <p:cSld name="4_Comparis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122" name="Google Shape;122;p21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8897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>
            <p:ph idx="2" type="pic"/>
          </p:nvPr>
        </p:nvSpPr>
        <p:spPr>
          <a:xfrm>
            <a:off x="4811889" y="1066670"/>
            <a:ext cx="38748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57200" y="106666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8" name="Google Shape;128;p21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29" name="Google Shape;129;p21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57200" y="1104904"/>
            <a:ext cx="4038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4648200" y="1104902"/>
            <a:ext cx="4038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" name="Google Shape;137;p22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38" name="Google Shape;138;p22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57200" y="1067992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457200" y="1546495"/>
            <a:ext cx="40401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4" name="Google Shape;144;p23"/>
          <p:cNvSpPr txBox="1"/>
          <p:nvPr>
            <p:ph idx="3" type="body"/>
          </p:nvPr>
        </p:nvSpPr>
        <p:spPr>
          <a:xfrm>
            <a:off x="4645033" y="106666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5" name="Google Shape;145;p23"/>
          <p:cNvSpPr txBox="1"/>
          <p:nvPr>
            <p:ph idx="4" type="body"/>
          </p:nvPr>
        </p:nvSpPr>
        <p:spPr>
          <a:xfrm>
            <a:off x="4645033" y="1546495"/>
            <a:ext cx="40419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" name="Google Shape;148;p23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49" name="Google Shape;149;p23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sidebar">
  <p:cSld name="Content and sideba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6142182" y="1782939"/>
            <a:ext cx="2544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24"/>
          <p:cNvSpPr txBox="1"/>
          <p:nvPr>
            <p:ph idx="2" type="body"/>
          </p:nvPr>
        </p:nvSpPr>
        <p:spPr>
          <a:xfrm>
            <a:off x="6142182" y="2310651"/>
            <a:ext cx="25446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7" name="Google Shape;157;p24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58" name="Google Shape;158;p24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cxnSp>
        <p:nvCxnSpPr>
          <p:cNvPr id="161" name="Google Shape;161;p24"/>
          <p:cNvCxnSpPr/>
          <p:nvPr/>
        </p:nvCxnSpPr>
        <p:spPr>
          <a:xfrm>
            <a:off x="5908842" y="1099992"/>
            <a:ext cx="0" cy="359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4"/>
          <p:cNvSpPr txBox="1"/>
          <p:nvPr>
            <p:ph idx="3" type="body"/>
          </p:nvPr>
        </p:nvSpPr>
        <p:spPr>
          <a:xfrm>
            <a:off x="310162" y="148515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3" name="Google Shape;163;p24"/>
          <p:cNvSpPr txBox="1"/>
          <p:nvPr>
            <p:ph idx="4" type="body"/>
          </p:nvPr>
        </p:nvSpPr>
        <p:spPr>
          <a:xfrm>
            <a:off x="310162" y="180834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4" name="Google Shape;164;p24"/>
          <p:cNvSpPr txBox="1"/>
          <p:nvPr>
            <p:ph idx="5" type="body"/>
          </p:nvPr>
        </p:nvSpPr>
        <p:spPr>
          <a:xfrm>
            <a:off x="310162" y="235369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5" name="Google Shape;165;p24"/>
          <p:cNvSpPr txBox="1"/>
          <p:nvPr>
            <p:ph idx="6" type="body"/>
          </p:nvPr>
        </p:nvSpPr>
        <p:spPr>
          <a:xfrm>
            <a:off x="310162" y="267688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6" name="Google Shape;166;p24"/>
          <p:cNvSpPr txBox="1"/>
          <p:nvPr>
            <p:ph idx="7" type="body"/>
          </p:nvPr>
        </p:nvSpPr>
        <p:spPr>
          <a:xfrm>
            <a:off x="310162" y="3191895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7" name="Google Shape;167;p24"/>
          <p:cNvSpPr txBox="1"/>
          <p:nvPr>
            <p:ph idx="8" type="body"/>
          </p:nvPr>
        </p:nvSpPr>
        <p:spPr>
          <a:xfrm>
            <a:off x="310162" y="3515084"/>
            <a:ext cx="52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8" name="Google Shape;168;p24"/>
          <p:cNvSpPr txBox="1"/>
          <p:nvPr>
            <p:ph idx="9" type="body"/>
          </p:nvPr>
        </p:nvSpPr>
        <p:spPr>
          <a:xfrm>
            <a:off x="309033" y="965872"/>
            <a:ext cx="529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00144D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">
  <p:cSld name="Metric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25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173" name="Google Shape;173;p25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76" name="Google Shape;176;p25"/>
          <p:cNvSpPr/>
          <p:nvPr/>
        </p:nvSpPr>
        <p:spPr>
          <a:xfrm>
            <a:off x="457210" y="1110136"/>
            <a:ext cx="2198400" cy="102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457209" y="1110132"/>
            <a:ext cx="21984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78" name="Google Shape;178;p25"/>
          <p:cNvGrpSpPr/>
          <p:nvPr/>
        </p:nvGrpSpPr>
        <p:grpSpPr>
          <a:xfrm>
            <a:off x="457198" y="2210973"/>
            <a:ext cx="3035401" cy="1029825"/>
            <a:chOff x="457198" y="2913323"/>
            <a:chExt cx="3035401" cy="1373100"/>
          </a:xfrm>
        </p:grpSpPr>
        <p:sp>
          <p:nvSpPr>
            <p:cNvPr id="179" name="Google Shape;179;p25"/>
            <p:cNvSpPr/>
            <p:nvPr/>
          </p:nvSpPr>
          <p:spPr>
            <a:xfrm>
              <a:off x="457199" y="2913323"/>
              <a:ext cx="3035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457198" y="2913323"/>
              <a:ext cx="30354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1" name="Google Shape;181;p25"/>
          <p:cNvGrpSpPr/>
          <p:nvPr/>
        </p:nvGrpSpPr>
        <p:grpSpPr>
          <a:xfrm>
            <a:off x="457199" y="3303509"/>
            <a:ext cx="8181900" cy="1029825"/>
            <a:chOff x="457199" y="4370039"/>
            <a:chExt cx="8181900" cy="1373100"/>
          </a:xfrm>
        </p:grpSpPr>
        <p:sp>
          <p:nvSpPr>
            <p:cNvPr id="182" name="Google Shape;182;p25"/>
            <p:cNvSpPr/>
            <p:nvPr/>
          </p:nvSpPr>
          <p:spPr>
            <a:xfrm>
              <a:off x="457199" y="4370039"/>
              <a:ext cx="81819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57199" y="4370039"/>
              <a:ext cx="8181900" cy="63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4" name="Google Shape;184;p25"/>
          <p:cNvGrpSpPr/>
          <p:nvPr/>
        </p:nvGrpSpPr>
        <p:grpSpPr>
          <a:xfrm>
            <a:off x="2746375" y="1110136"/>
            <a:ext cx="2762400" cy="1029825"/>
            <a:chOff x="2746375" y="1480176"/>
            <a:chExt cx="2762400" cy="1373100"/>
          </a:xfrm>
        </p:grpSpPr>
        <p:sp>
          <p:nvSpPr>
            <p:cNvPr id="185" name="Google Shape;185;p25"/>
            <p:cNvSpPr/>
            <p:nvPr/>
          </p:nvSpPr>
          <p:spPr>
            <a:xfrm>
              <a:off x="2746375" y="1480176"/>
              <a:ext cx="27624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2746375" y="1480176"/>
              <a:ext cx="27624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5611034" y="1110136"/>
            <a:ext cx="3027927" cy="1029825"/>
            <a:chOff x="5556249" y="1480176"/>
            <a:chExt cx="3082801" cy="1373100"/>
          </a:xfrm>
        </p:grpSpPr>
        <p:sp>
          <p:nvSpPr>
            <p:cNvPr id="188" name="Google Shape;188;p25"/>
            <p:cNvSpPr/>
            <p:nvPr/>
          </p:nvSpPr>
          <p:spPr>
            <a:xfrm>
              <a:off x="5556250" y="1480176"/>
              <a:ext cx="30828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5556249" y="1480176"/>
              <a:ext cx="3082800" cy="6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0" name="Google Shape;190;p25"/>
          <p:cNvGrpSpPr/>
          <p:nvPr/>
        </p:nvGrpSpPr>
        <p:grpSpPr>
          <a:xfrm>
            <a:off x="3582582" y="2210973"/>
            <a:ext cx="5056259" cy="1029825"/>
            <a:chOff x="3556000" y="2913323"/>
            <a:chExt cx="5083200" cy="1373100"/>
          </a:xfrm>
        </p:grpSpPr>
        <p:sp>
          <p:nvSpPr>
            <p:cNvPr id="191" name="Google Shape;191;p25"/>
            <p:cNvSpPr/>
            <p:nvPr/>
          </p:nvSpPr>
          <p:spPr>
            <a:xfrm>
              <a:off x="3556000" y="2913323"/>
              <a:ext cx="5083200" cy="1373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3556000" y="2913323"/>
              <a:ext cx="5083200" cy="6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457201" y="1197944"/>
            <a:ext cx="2198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4" name="Google Shape;194;p25"/>
          <p:cNvSpPr txBox="1"/>
          <p:nvPr>
            <p:ph idx="2" type="body"/>
          </p:nvPr>
        </p:nvSpPr>
        <p:spPr>
          <a:xfrm>
            <a:off x="457210" y="1775180"/>
            <a:ext cx="219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5" name="Google Shape;195;p25"/>
          <p:cNvSpPr txBox="1"/>
          <p:nvPr>
            <p:ph idx="3" type="body"/>
          </p:nvPr>
        </p:nvSpPr>
        <p:spPr>
          <a:xfrm>
            <a:off x="2746376" y="1197944"/>
            <a:ext cx="276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6" name="Google Shape;196;p25"/>
          <p:cNvSpPr txBox="1"/>
          <p:nvPr>
            <p:ph idx="4" type="body"/>
          </p:nvPr>
        </p:nvSpPr>
        <p:spPr>
          <a:xfrm>
            <a:off x="2746378" y="1775180"/>
            <a:ext cx="276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7" name="Google Shape;197;p25"/>
          <p:cNvSpPr txBox="1"/>
          <p:nvPr>
            <p:ph idx="5" type="body"/>
          </p:nvPr>
        </p:nvSpPr>
        <p:spPr>
          <a:xfrm>
            <a:off x="5611093" y="1197944"/>
            <a:ext cx="302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8" name="Google Shape;198;p25"/>
          <p:cNvSpPr txBox="1"/>
          <p:nvPr>
            <p:ph idx="6" type="body"/>
          </p:nvPr>
        </p:nvSpPr>
        <p:spPr>
          <a:xfrm>
            <a:off x="5611099" y="1775180"/>
            <a:ext cx="30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9" name="Google Shape;199;p25"/>
          <p:cNvSpPr txBox="1"/>
          <p:nvPr>
            <p:ph idx="7" type="body"/>
          </p:nvPr>
        </p:nvSpPr>
        <p:spPr>
          <a:xfrm>
            <a:off x="3582731" y="2283875"/>
            <a:ext cx="5056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0" name="Google Shape;200;p25"/>
          <p:cNvSpPr txBox="1"/>
          <p:nvPr>
            <p:ph idx="8" type="body"/>
          </p:nvPr>
        </p:nvSpPr>
        <p:spPr>
          <a:xfrm>
            <a:off x="3582730" y="2861109"/>
            <a:ext cx="505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1" name="Google Shape;201;p25"/>
          <p:cNvSpPr txBox="1"/>
          <p:nvPr>
            <p:ph idx="9" type="body"/>
          </p:nvPr>
        </p:nvSpPr>
        <p:spPr>
          <a:xfrm>
            <a:off x="457200" y="2283875"/>
            <a:ext cx="303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2" name="Google Shape;202;p25"/>
          <p:cNvSpPr txBox="1"/>
          <p:nvPr>
            <p:ph idx="13" type="body"/>
          </p:nvPr>
        </p:nvSpPr>
        <p:spPr>
          <a:xfrm>
            <a:off x="457206" y="2861109"/>
            <a:ext cx="303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3" name="Google Shape;203;p25"/>
          <p:cNvSpPr txBox="1"/>
          <p:nvPr>
            <p:ph idx="14" type="body"/>
          </p:nvPr>
        </p:nvSpPr>
        <p:spPr>
          <a:xfrm>
            <a:off x="457201" y="3385708"/>
            <a:ext cx="8181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lt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4" name="Google Shape;204;p25"/>
          <p:cNvSpPr txBox="1"/>
          <p:nvPr>
            <p:ph idx="15" type="body"/>
          </p:nvPr>
        </p:nvSpPr>
        <p:spPr>
          <a:xfrm>
            <a:off x="457197" y="3962944"/>
            <a:ext cx="818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rtl="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Venn Diagram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1602040" y="1009064"/>
            <a:ext cx="3742800" cy="374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3764025" y="997539"/>
            <a:ext cx="3742800" cy="3742800"/>
          </a:xfrm>
          <a:prstGeom prst="ellipse">
            <a:avLst/>
          </a:prstGeom>
          <a:solidFill>
            <a:schemeClr val="accent3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1622280" y="2589950"/>
            <a:ext cx="1947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b="0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2" name="Google Shape;212;p27"/>
          <p:cNvGrpSpPr/>
          <p:nvPr/>
        </p:nvGrpSpPr>
        <p:grpSpPr>
          <a:xfrm>
            <a:off x="-5079" y="708812"/>
            <a:ext cx="8691895" cy="47487"/>
            <a:chOff x="685800" y="1794746"/>
            <a:chExt cx="7772418" cy="179400"/>
          </a:xfrm>
        </p:grpSpPr>
        <p:sp>
          <p:nvSpPr>
            <p:cNvPr id="213" name="Google Shape;213;p27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10162" y="0"/>
            <a:ext cx="79866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2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2" type="body"/>
          </p:nvPr>
        </p:nvSpPr>
        <p:spPr>
          <a:xfrm>
            <a:off x="35697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7"/>
          <p:cNvSpPr txBox="1"/>
          <p:nvPr>
            <p:ph idx="3" type="body"/>
          </p:nvPr>
        </p:nvSpPr>
        <p:spPr>
          <a:xfrm>
            <a:off x="5538290" y="2589610"/>
            <a:ext cx="1968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>
            <a:off x="239899" y="4582584"/>
            <a:ext cx="2229600" cy="3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1" name="Google Shape;221;p28"/>
          <p:cNvSpPr/>
          <p:nvPr>
            <p:ph idx="2" type="pic"/>
          </p:nvPr>
        </p:nvSpPr>
        <p:spPr>
          <a:xfrm>
            <a:off x="-15075" y="0"/>
            <a:ext cx="91863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22" name="Google Shape;222;p28"/>
          <p:cNvSpPr/>
          <p:nvPr/>
        </p:nvSpPr>
        <p:spPr>
          <a:xfrm>
            <a:off x="-42334" y="4233334"/>
            <a:ext cx="9242700" cy="91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465844" y="4471120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5" name="Google Shape;225;p28"/>
          <p:cNvGrpSpPr/>
          <p:nvPr/>
        </p:nvGrpSpPr>
        <p:grpSpPr>
          <a:xfrm>
            <a:off x="-42331" y="4185826"/>
            <a:ext cx="9203320" cy="47487"/>
            <a:chOff x="685800" y="1794746"/>
            <a:chExt cx="7772418" cy="179400"/>
          </a:xfrm>
        </p:grpSpPr>
        <p:sp>
          <p:nvSpPr>
            <p:cNvPr id="226" name="Google Shape;226;p28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/>
          <p:nvPr/>
        </p:nvSpPr>
        <p:spPr>
          <a:xfrm>
            <a:off x="312469" y="4593469"/>
            <a:ext cx="2229600" cy="5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1" name="Google Shape;231;p29"/>
          <p:cNvSpPr/>
          <p:nvPr>
            <p:ph idx="2" type="pic"/>
          </p:nvPr>
        </p:nvSpPr>
        <p:spPr>
          <a:xfrm>
            <a:off x="-14817" y="0"/>
            <a:ext cx="91863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465844" y="4471120"/>
            <a:ext cx="5813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33" name="Google Shape;233;p2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4" name="Google Shape;234;p29"/>
          <p:cNvGrpSpPr/>
          <p:nvPr/>
        </p:nvGrpSpPr>
        <p:grpSpPr>
          <a:xfrm>
            <a:off x="-42331" y="4185826"/>
            <a:ext cx="9203320" cy="47487"/>
            <a:chOff x="685800" y="1794746"/>
            <a:chExt cx="7772418" cy="179400"/>
          </a:xfrm>
        </p:grpSpPr>
        <p:sp>
          <p:nvSpPr>
            <p:cNvPr id="235" name="Google Shape;235;p29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/>
          <p:nvPr/>
        </p:nvSpPr>
        <p:spPr>
          <a:xfrm>
            <a:off x="363798" y="4553643"/>
            <a:ext cx="2229600" cy="5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0" name="Google Shape;240;p30"/>
          <p:cNvSpPr/>
          <p:nvPr>
            <p:ph idx="2" type="pic"/>
          </p:nvPr>
        </p:nvSpPr>
        <p:spPr>
          <a:xfrm>
            <a:off x="-25400" y="1011586"/>
            <a:ext cx="9186300" cy="4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1" name="Google Shape;241;p30"/>
          <p:cNvSpPr/>
          <p:nvPr/>
        </p:nvSpPr>
        <p:spPr>
          <a:xfrm>
            <a:off x="-21167" y="-3292"/>
            <a:ext cx="9178800" cy="96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465844" y="231435"/>
            <a:ext cx="8220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4" name="Google Shape;244;p30"/>
          <p:cNvGrpSpPr/>
          <p:nvPr/>
        </p:nvGrpSpPr>
        <p:grpSpPr>
          <a:xfrm>
            <a:off x="-21145" y="964078"/>
            <a:ext cx="9176117" cy="47487"/>
            <a:chOff x="685800" y="1794746"/>
            <a:chExt cx="7772418" cy="179400"/>
          </a:xfrm>
        </p:grpSpPr>
        <p:sp>
          <p:nvSpPr>
            <p:cNvPr id="245" name="Google Shape;245;p30"/>
            <p:cNvSpPr/>
            <p:nvPr/>
          </p:nvSpPr>
          <p:spPr>
            <a:xfrm>
              <a:off x="685800" y="1794746"/>
              <a:ext cx="1170900" cy="17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1856619" y="1794746"/>
              <a:ext cx="2206500" cy="17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063218" y="1794746"/>
              <a:ext cx="4395000" cy="179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-line-bluetext-colorshield.png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4699003"/>
            <a:ext cx="1809094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30464" y="102970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323520" y="-19089"/>
            <a:ext cx="8229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0" i="0" sz="3600" u="none" cap="none" strike="noStrik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MGF9Cb7JweZQWLjIL832r44IKinpKGQ1/view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nvpro-samples/vk_mini_path_tracer" TargetMode="External"/><Relationship Id="rId10" Type="http://schemas.openxmlformats.org/officeDocument/2006/relationships/hyperlink" Target="https://developer.nvidia.com/rtx/raytracing/vkray" TargetMode="External"/><Relationship Id="rId13" Type="http://schemas.openxmlformats.org/officeDocument/2006/relationships/hyperlink" Target="https://research.nvidia.com/sites/default/files/pubs/2020-07_Spatiotemporal-reservoir-resampling/ReSTIR.pdf" TargetMode="External"/><Relationship Id="rId12" Type="http://schemas.openxmlformats.org/officeDocument/2006/relationships/hyperlink" Target="https://www.khronos.org/blog/vulkan-ray-tracing-best-practices-for-hybrid-rendering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mnisci.com/technical-glossary/volume-rendering" TargetMode="External"/><Relationship Id="rId4" Type="http://schemas.openxmlformats.org/officeDocument/2006/relationships/hyperlink" Target="https://developer.nvidia.com/gpugems/gpugems/part-vi-beyond-triangles/chapter-39-volume-rendering-techniques" TargetMode="External"/><Relationship Id="rId9" Type="http://schemas.openxmlformats.org/officeDocument/2006/relationships/hyperlink" Target="https://scholarsarchive.byu.edu/cgi/viewcontent.cgi?article=1662&amp;context=etd" TargetMode="External"/><Relationship Id="rId15" Type="http://schemas.openxmlformats.org/officeDocument/2006/relationships/hyperlink" Target="https://github.com/nvpro-samples/vk_raytracing_tutorial_KHR" TargetMode="External"/><Relationship Id="rId14" Type="http://schemas.openxmlformats.org/officeDocument/2006/relationships/hyperlink" Target="https://dqlin.xyz/pubs/2021-sa-VOR/" TargetMode="External"/><Relationship Id="rId16" Type="http://schemas.openxmlformats.org/officeDocument/2006/relationships/hyperlink" Target="https://github.com/dipmizu914/ReSTIR_on_Vulkan" TargetMode="External"/><Relationship Id="rId5" Type="http://schemas.openxmlformats.org/officeDocument/2006/relationships/hyperlink" Target="https://www.realtimerendering.com/raytracinggems/rtg2/index.html" TargetMode="External"/><Relationship Id="rId6" Type="http://schemas.openxmlformats.org/officeDocument/2006/relationships/hyperlink" Target="https://programmer.help/blogs/vulkan_-ray-tracing-11_-intersection-shader.html" TargetMode="External"/><Relationship Id="rId7" Type="http://schemas.openxmlformats.org/officeDocument/2006/relationships/hyperlink" Target="https://github.com/charles-lunarg/vk-bootstrap" TargetMode="External"/><Relationship Id="rId8" Type="http://schemas.openxmlformats.org/officeDocument/2006/relationships/hyperlink" Target="https://www.openvdb.or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heSmokeyGuys/Volume-ReSTIR-Vulkan" TargetMode="External"/><Relationship Id="rId4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1.gif"/><Relationship Id="rId5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ctrTitle"/>
          </p:nvPr>
        </p:nvSpPr>
        <p:spPr>
          <a:xfrm>
            <a:off x="958151" y="1073526"/>
            <a:ext cx="73971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Gill Sans"/>
              <a:buNone/>
            </a:pPr>
            <a:r>
              <a:rPr lang="en" sz="3240"/>
              <a:t>Fast Volume Rendering with Spatiotemporal Reservoir Resampling</a:t>
            </a:r>
            <a:endParaRPr/>
          </a:p>
        </p:txBody>
      </p:sp>
      <p:sp>
        <p:nvSpPr>
          <p:cNvPr id="253" name="Google Shape;253;p31"/>
          <p:cNvSpPr txBox="1"/>
          <p:nvPr>
            <p:ph idx="1" type="subTitle"/>
          </p:nvPr>
        </p:nvSpPr>
        <p:spPr>
          <a:xfrm>
            <a:off x="958150" y="3255799"/>
            <a:ext cx="7397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20"/>
              <a:buNone/>
            </a:pPr>
            <a:r>
              <a:rPr lang="en" sz="1820"/>
              <a:t>Zhihao (ruanzh@seas.upenn.edu)</a:t>
            </a:r>
            <a:endParaRPr sz="1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20"/>
              <a:buNone/>
            </a:pPr>
            <a:r>
              <a:rPr lang="en" sz="1820"/>
              <a:t>Shubham (sshubh@seas.upenn.edu)</a:t>
            </a:r>
            <a:endParaRPr sz="1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20"/>
              <a:buNone/>
            </a:pPr>
            <a:r>
              <a:rPr lang="en" sz="1820"/>
              <a:t>Raymond (rayyang@seas.upenn.edu)</a:t>
            </a:r>
            <a:endParaRPr sz="1820"/>
          </a:p>
          <a:p>
            <a:pPr indent="0" lvl="0" marL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r>
              <a:rPr lang="en" sz="1820"/>
              <a:t>December 13, 2021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Animation</a:t>
            </a:r>
            <a:endParaRPr/>
          </a:p>
        </p:txBody>
      </p:sp>
      <p:pic>
        <p:nvPicPr>
          <p:cNvPr id="389" name="Google Shape;389;p40" title="ezgif-6-8ae3063969d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9063" y="1234526"/>
            <a:ext cx="4305875" cy="32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>
            <p:ph type="title"/>
          </p:nvPr>
        </p:nvSpPr>
        <p:spPr>
          <a:xfrm>
            <a:off x="3112050" y="1431900"/>
            <a:ext cx="2919900" cy="22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Live Demo</a:t>
            </a:r>
            <a:endParaRPr sz="7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00" name="Google Shape;400;p42"/>
          <p:cNvSpPr txBox="1"/>
          <p:nvPr>
            <p:ph idx="1" type="body"/>
          </p:nvPr>
        </p:nvSpPr>
        <p:spPr>
          <a:xfrm>
            <a:off x="457200" y="1104904"/>
            <a:ext cx="8082600" cy="348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Fully integrate Fast Volume Rendering [12] into this project. Our current methods more closely follow ReSTIR [11], extended to VDB.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Extend interactivity of GUI to provide more user friendly, in-time ability to change models, lights, rendering mode, etc.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Q&amp;A?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4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08" name="Google Shape;408;p43"/>
          <p:cNvSpPr txBox="1"/>
          <p:nvPr>
            <p:ph idx="1" type="body"/>
          </p:nvPr>
        </p:nvSpPr>
        <p:spPr>
          <a:xfrm>
            <a:off x="383650" y="979350"/>
            <a:ext cx="4188300" cy="348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[1]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Volume Rendering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[2]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Volume Rendering (Nvidia)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[3] </a:t>
            </a:r>
            <a:r>
              <a:rPr lang="en" sz="17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Ray Tracing Gems II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[4] </a:t>
            </a:r>
            <a:r>
              <a:rPr lang="en" sz="17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Vulkan Ray Tracing with Intersection Shaders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[5] </a:t>
            </a:r>
            <a:r>
              <a:rPr lang="en" sz="1700" u="sng">
                <a:solidFill>
                  <a:schemeClr val="hlink"/>
                </a:solidFill>
                <a:hlinkClick r:id="rId7"/>
              </a:rPr>
              <a:t>VK-Bootstrap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[6] </a:t>
            </a:r>
            <a:r>
              <a:rPr lang="en" sz="1700" u="sng">
                <a:solidFill>
                  <a:schemeClr val="hlink"/>
                </a:solidFill>
                <a:hlinkClick r:id="rId8"/>
              </a:rPr>
              <a:t>OpenVDB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[7] </a:t>
            </a:r>
            <a:r>
              <a:rPr lang="en" sz="1700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Importance Resampling for Global Illumination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09" name="Google Shape;409;p43"/>
          <p:cNvSpPr txBox="1"/>
          <p:nvPr>
            <p:ph idx="1" type="body"/>
          </p:nvPr>
        </p:nvSpPr>
        <p:spPr>
          <a:xfrm>
            <a:off x="4137900" y="979350"/>
            <a:ext cx="4622400" cy="316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[8] </a:t>
            </a:r>
            <a:r>
              <a:rPr lang="en" sz="1700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Vulkan Ray Tracing Tutorial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[9] </a:t>
            </a:r>
            <a:r>
              <a:rPr lang="en" sz="1700" u="sng">
                <a:solidFill>
                  <a:schemeClr val="dk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NVPRO Vulkan Mini Path Tracer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[10] </a:t>
            </a:r>
            <a:r>
              <a:rPr lang="en" sz="1700" u="sng">
                <a:solidFill>
                  <a:schemeClr val="dk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Khronos Best Practices for Hybrid Rendering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[11] </a:t>
            </a:r>
            <a:r>
              <a:rPr lang="en" sz="1700" u="sng">
                <a:solidFill>
                  <a:schemeClr val="dk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Spatiotemporal reservoir resampling for real-time ray tracing with dynamic direct lighting</a:t>
            </a:r>
            <a:r>
              <a:rPr lang="en" sz="1700"/>
              <a:t> (SIGGRAPH 2020)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[12] </a:t>
            </a:r>
            <a:r>
              <a:rPr lang="en" sz="1700" u="sng">
                <a:solidFill>
                  <a:schemeClr val="dk1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Volume Rendering with Spatiotemporal Reservoir Resampling</a:t>
            </a:r>
            <a:r>
              <a:rPr lang="en" sz="1700"/>
              <a:t> (SIGGRAPH 2021)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[13] </a:t>
            </a:r>
            <a:r>
              <a:rPr lang="en" sz="1700" u="sng">
                <a:solidFill>
                  <a:schemeClr val="hlink"/>
                </a:solidFill>
                <a:hlinkClick r:id="rId15"/>
              </a:rPr>
              <a:t>nvpro-samples/vk_raytracing_tutorial_KHR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700"/>
              <a:t>[14] </a:t>
            </a:r>
            <a:r>
              <a:rPr lang="en" sz="1700" u="sng">
                <a:solidFill>
                  <a:schemeClr val="dk1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dipmizu914/ReSTIR_on_Vulkan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44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Path Traced Volume with Bunny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7" name="Google Shape;417;p44"/>
          <p:cNvSpPr txBox="1"/>
          <p:nvPr/>
        </p:nvSpPr>
        <p:spPr>
          <a:xfrm>
            <a:off x="5797675" y="857250"/>
            <a:ext cx="3255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ill Sans"/>
              <a:buChar char="●"/>
            </a:pPr>
            <a:r>
              <a:rPr b="1"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Asset: </a:t>
            </a:r>
            <a:r>
              <a:rPr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Rabbit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Gill Sans"/>
              <a:buChar char="●"/>
            </a:pPr>
            <a:r>
              <a:rPr b="1"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Voxel Count:</a:t>
            </a:r>
            <a:r>
              <a:rPr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 1,209,249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Gill Sans"/>
              <a:buChar char="●"/>
            </a:pPr>
            <a:r>
              <a:rPr b="1"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FPS: </a:t>
            </a:r>
            <a:r>
              <a:rPr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130.9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18" name="Google Shape;4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888" y="2571739"/>
            <a:ext cx="2517450" cy="200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7" y="932175"/>
            <a:ext cx="4827372" cy="37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4"/>
          <p:cNvSpPr txBox="1"/>
          <p:nvPr/>
        </p:nvSpPr>
        <p:spPr>
          <a:xfrm>
            <a:off x="5797675" y="2171550"/>
            <a:ext cx="17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Rasterized Image: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ReSTIR</a:t>
            </a:r>
            <a:r>
              <a:rPr lang="en">
                <a:solidFill>
                  <a:schemeClr val="accent1"/>
                </a:solidFill>
              </a:rPr>
              <a:t> Volume with Fire</a:t>
            </a:r>
            <a:endParaRPr/>
          </a:p>
        </p:txBody>
      </p:sp>
      <p:sp>
        <p:nvSpPr>
          <p:cNvPr id="426" name="Google Shape;426;p45"/>
          <p:cNvSpPr txBox="1"/>
          <p:nvPr/>
        </p:nvSpPr>
        <p:spPr>
          <a:xfrm>
            <a:off x="5797675" y="857250"/>
            <a:ext cx="3255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ill Sans"/>
              <a:buChar char="●"/>
            </a:pPr>
            <a:r>
              <a:rPr b="1"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Asset: </a:t>
            </a:r>
            <a:r>
              <a:rPr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Fire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Gill Sans"/>
              <a:buChar char="●"/>
            </a:pPr>
            <a:r>
              <a:rPr b="1"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Voxel Count:</a:t>
            </a:r>
            <a:r>
              <a:rPr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8,598,517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Gill Sans"/>
              <a:buChar char="●"/>
            </a:pPr>
            <a:r>
              <a:rPr b="1" lang="en" sz="1700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rPr>
              <a:t>FPS: </a:t>
            </a:r>
            <a:endParaRPr sz="17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75" y="896150"/>
            <a:ext cx="5243799" cy="2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Smokey Guys!</a:t>
            </a:r>
            <a:endParaRPr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310150" y="823700"/>
            <a:ext cx="3135300" cy="1667100"/>
          </a:xfrm>
          <a:prstGeom prst="rect">
            <a:avLst/>
          </a:prstGeom>
          <a:ln cap="flat" cmpd="sng" w="19050">
            <a:solidFill>
              <a:srgbClr val="BE2F2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2300"/>
              <a:t>Github</a:t>
            </a:r>
            <a:r>
              <a:rPr lang="en" sz="2300"/>
              <a:t>: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3"/>
              </a:rPr>
              <a:t>TheSmokeyGuys/Volume-ReSTIR-Vulkan</a:t>
            </a:r>
            <a:endParaRPr sz="2300"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50" y="1085400"/>
            <a:ext cx="4818125" cy="361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157750" y="2751725"/>
            <a:ext cx="4027500" cy="179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400"/>
              <a:t>Zhihao Ruan (left)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M.S.E. in Robotics, Class of 2022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400"/>
              <a:t>Raymond Yang (middle): </a:t>
            </a:r>
            <a:endParaRPr b="1" sz="1400"/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B.S.E in Computer Engineering, Class of 2022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400"/>
              <a:t>Shubham Sharma (right)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M.S.E in CGGT, Class of 2022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grpSp>
        <p:nvGrpSpPr>
          <p:cNvPr id="271" name="Google Shape;271;p33"/>
          <p:cNvGrpSpPr/>
          <p:nvPr/>
        </p:nvGrpSpPr>
        <p:grpSpPr>
          <a:xfrm>
            <a:off x="757298" y="3565545"/>
            <a:ext cx="6208210" cy="816215"/>
            <a:chOff x="1593000" y="2322568"/>
            <a:chExt cx="5957975" cy="643500"/>
          </a:xfrm>
        </p:grpSpPr>
        <p:sp>
          <p:nvSpPr>
            <p:cNvPr id="272" name="Google Shape;272;p3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Last Minute Touch Ups</a:t>
              </a:r>
              <a:endParaRPr sz="1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ReadME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Extend GUI’s Interactivity 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Final Code Refactor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9" name="Google Shape;279;p33"/>
          <p:cNvGrpSpPr/>
          <p:nvPr/>
        </p:nvGrpSpPr>
        <p:grpSpPr>
          <a:xfrm>
            <a:off x="757298" y="2734914"/>
            <a:ext cx="6208210" cy="816215"/>
            <a:chOff x="1593000" y="2322568"/>
            <a:chExt cx="5957975" cy="643500"/>
          </a:xfrm>
        </p:grpSpPr>
        <p:sp>
          <p:nvSpPr>
            <p:cNvPr id="280" name="Google Shape;280;p3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Exploring ReSTIR and VDB with ReSTIR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Reservoirs, Lights, and other Structs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ReSTIR Algorithm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Adaptation of Algorithm for Volume Rendering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" name="Google Shape;287;p33"/>
          <p:cNvGrpSpPr/>
          <p:nvPr/>
        </p:nvGrpSpPr>
        <p:grpSpPr>
          <a:xfrm>
            <a:off x="757298" y="1904326"/>
            <a:ext cx="6208210" cy="816215"/>
            <a:chOff x="1593000" y="2322568"/>
            <a:chExt cx="5957975" cy="643500"/>
          </a:xfrm>
        </p:grpSpPr>
        <p:sp>
          <p:nvSpPr>
            <p:cNvPr id="288" name="Google Shape;288;p3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Exploring Vulkan 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Vulkan Rasterizer with OpenVDB Assets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Vulkan Ray Tracing Shaders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Vulkan TLAS &amp; BLAS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5" name="Google Shape;295;p33"/>
          <p:cNvGrpSpPr/>
          <p:nvPr/>
        </p:nvGrpSpPr>
        <p:grpSpPr>
          <a:xfrm>
            <a:off x="757298" y="1073718"/>
            <a:ext cx="6208210" cy="816215"/>
            <a:chOff x="1593000" y="2322568"/>
            <a:chExt cx="5957975" cy="643500"/>
          </a:xfrm>
        </p:grpSpPr>
        <p:sp>
          <p:nvSpPr>
            <p:cNvPr id="296" name="Google Shape;296;p3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Project Setup Steps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Basic Vulkan Pipeline 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Vulkan Pipeline with Vertex/Index Buffers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OpenVDB Integration 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102" y="1066540"/>
            <a:ext cx="710600" cy="8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 rotWithShape="1">
          <a:blip r:embed="rId4">
            <a:alphaModFix/>
          </a:blip>
          <a:srcRect b="0" l="14040" r="14284" t="8958"/>
          <a:stretch/>
        </p:blipFill>
        <p:spPr>
          <a:xfrm>
            <a:off x="6965502" y="1066540"/>
            <a:ext cx="710602" cy="83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500" y="2727750"/>
            <a:ext cx="1421201" cy="8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500" y="3565550"/>
            <a:ext cx="1421199" cy="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5500" y="1904325"/>
            <a:ext cx="1421200" cy="8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4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ReSTIR and VDB</a:t>
            </a:r>
            <a:endParaRPr/>
          </a:p>
        </p:txBody>
      </p:sp>
      <p:grpSp>
        <p:nvGrpSpPr>
          <p:cNvPr id="315" name="Google Shape;315;p34"/>
          <p:cNvGrpSpPr/>
          <p:nvPr/>
        </p:nvGrpSpPr>
        <p:grpSpPr>
          <a:xfrm>
            <a:off x="2189326" y="1002227"/>
            <a:ext cx="1881012" cy="1445288"/>
            <a:chOff x="3071457" y="2013875"/>
            <a:chExt cx="1944600" cy="1569600"/>
          </a:xfrm>
        </p:grpSpPr>
        <p:sp>
          <p:nvSpPr>
            <p:cNvPr id="316" name="Google Shape;316;p34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4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Reservoirs</a:t>
              </a:r>
              <a:endPara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34"/>
            <p:cNvSpPr txBox="1"/>
            <p:nvPr/>
          </p:nvSpPr>
          <p:spPr>
            <a:xfrm>
              <a:off x="3212287" y="2616338"/>
              <a:ext cx="16593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Flexible data structure for improving convergence rate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9" name="Google Shape;319;p34"/>
          <p:cNvGrpSpPr/>
          <p:nvPr/>
        </p:nvGrpSpPr>
        <p:grpSpPr>
          <a:xfrm>
            <a:off x="310623" y="1002227"/>
            <a:ext cx="1881012" cy="1445288"/>
            <a:chOff x="1126863" y="2013875"/>
            <a:chExt cx="1944600" cy="1569600"/>
          </a:xfrm>
        </p:grpSpPr>
        <p:sp>
          <p:nvSpPr>
            <p:cNvPr id="320" name="Google Shape;320;p34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4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RIS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34"/>
            <p:cNvSpPr txBox="1"/>
            <p:nvPr/>
          </p:nvSpPr>
          <p:spPr>
            <a:xfrm>
              <a:off x="1351625" y="26163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Effective culling of light sets and sampling of light PDFs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3" name="Google Shape;323;p34"/>
          <p:cNvGrpSpPr/>
          <p:nvPr/>
        </p:nvGrpSpPr>
        <p:grpSpPr>
          <a:xfrm>
            <a:off x="310003" y="2447402"/>
            <a:ext cx="3759303" cy="1445288"/>
            <a:chOff x="5015938" y="2013875"/>
            <a:chExt cx="3001200" cy="1569600"/>
          </a:xfrm>
        </p:grpSpPr>
        <p:sp>
          <p:nvSpPr>
            <p:cNvPr id="324" name="Google Shape;324;p34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4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ReSTIR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34"/>
            <p:cNvSpPr txBox="1"/>
            <p:nvPr/>
          </p:nvSpPr>
          <p:spPr>
            <a:xfrm>
              <a:off x="5360225" y="2616340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Real time RGB convergence of pixels in complex scenes with large number of lights.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" name="Google Shape;327;p34"/>
          <p:cNvGrpSpPr/>
          <p:nvPr/>
        </p:nvGrpSpPr>
        <p:grpSpPr>
          <a:xfrm>
            <a:off x="2067179" y="1635185"/>
            <a:ext cx="251758" cy="239763"/>
            <a:chOff x="3157188" y="909150"/>
            <a:chExt cx="470400" cy="470400"/>
          </a:xfrm>
        </p:grpSpPr>
        <p:sp>
          <p:nvSpPr>
            <p:cNvPr id="328" name="Google Shape;328;p34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5381" l="17368" r="17361" t="5381"/>
          <a:stretch/>
        </p:blipFill>
        <p:spPr>
          <a:xfrm>
            <a:off x="5047076" y="1002225"/>
            <a:ext cx="3546474" cy="289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3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ReSTIR and VDB</a:t>
            </a:r>
            <a:endParaRPr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703" y="1002225"/>
            <a:ext cx="4429471" cy="289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5"/>
          <p:cNvGrpSpPr/>
          <p:nvPr/>
        </p:nvGrpSpPr>
        <p:grpSpPr>
          <a:xfrm>
            <a:off x="2189326" y="1002227"/>
            <a:ext cx="1881012" cy="1445288"/>
            <a:chOff x="3071457" y="2013875"/>
            <a:chExt cx="1944600" cy="1569600"/>
          </a:xfrm>
        </p:grpSpPr>
        <p:sp>
          <p:nvSpPr>
            <p:cNvPr id="340" name="Google Shape;340;p35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Voxel Channels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35"/>
            <p:cNvSpPr txBox="1"/>
            <p:nvPr/>
          </p:nvSpPr>
          <p:spPr>
            <a:xfrm>
              <a:off x="3316100" y="26163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High resolution details for position, velocity, etc.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3" name="Google Shape;343;p35"/>
          <p:cNvGrpSpPr/>
          <p:nvPr/>
        </p:nvGrpSpPr>
        <p:grpSpPr>
          <a:xfrm>
            <a:off x="310623" y="1002227"/>
            <a:ext cx="1881012" cy="1445288"/>
            <a:chOff x="1126863" y="2013875"/>
            <a:chExt cx="1944600" cy="1569600"/>
          </a:xfrm>
        </p:grpSpPr>
        <p:sp>
          <p:nvSpPr>
            <p:cNvPr id="344" name="Google Shape;344;p35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Geom Hierarchy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35"/>
            <p:cNvSpPr txBox="1"/>
            <p:nvPr/>
          </p:nvSpPr>
          <p:spPr>
            <a:xfrm>
              <a:off x="1351625" y="26163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Compact data structure for sparse volumetric data sets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7" name="Google Shape;347;p35"/>
          <p:cNvGrpSpPr/>
          <p:nvPr/>
        </p:nvGrpSpPr>
        <p:grpSpPr>
          <a:xfrm>
            <a:off x="310003" y="2447402"/>
            <a:ext cx="3759303" cy="1445288"/>
            <a:chOff x="5015938" y="2013875"/>
            <a:chExt cx="3001200" cy="1569600"/>
          </a:xfrm>
        </p:grpSpPr>
        <p:sp>
          <p:nvSpPr>
            <p:cNvPr id="348" name="Google Shape;348;p35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VDB 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0" name="Google Shape;350;p35"/>
            <p:cNvSpPr txBox="1"/>
            <p:nvPr/>
          </p:nvSpPr>
          <p:spPr>
            <a:xfrm>
              <a:off x="5360225" y="2616340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Memory efficient data structure for point geometries.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1" name="Google Shape;351;p35"/>
          <p:cNvGrpSpPr/>
          <p:nvPr/>
        </p:nvGrpSpPr>
        <p:grpSpPr>
          <a:xfrm>
            <a:off x="2067179" y="1635185"/>
            <a:ext cx="251758" cy="239763"/>
            <a:chOff x="3157188" y="909150"/>
            <a:chExt cx="470400" cy="470400"/>
          </a:xfrm>
        </p:grpSpPr>
        <p:sp>
          <p:nvSpPr>
            <p:cNvPr id="352" name="Google Shape;352;p35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Houdini and VDB</a:t>
            </a:r>
            <a:endParaRPr/>
          </a:p>
        </p:txBody>
      </p:sp>
      <p:pic>
        <p:nvPicPr>
          <p:cNvPr id="359" name="Google Shape;359;p36"/>
          <p:cNvPicPr preferRelativeResize="0"/>
          <p:nvPr/>
        </p:nvPicPr>
        <p:blipFill rotWithShape="1">
          <a:blip r:embed="rId3">
            <a:alphaModFix/>
          </a:blip>
          <a:srcRect b="0" l="0" r="12541" t="0"/>
          <a:stretch/>
        </p:blipFill>
        <p:spPr>
          <a:xfrm>
            <a:off x="4707025" y="1152613"/>
            <a:ext cx="3272375" cy="31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 rotWithShape="1">
          <a:blip r:embed="rId4">
            <a:alphaModFix/>
          </a:blip>
          <a:srcRect b="0" l="6305" r="12228" t="0"/>
          <a:stretch/>
        </p:blipFill>
        <p:spPr>
          <a:xfrm>
            <a:off x="776475" y="1145238"/>
            <a:ext cx="3272377" cy="31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VDB &amp; GLTF Interaction </a:t>
            </a:r>
            <a:endParaRPr/>
          </a:p>
        </p:txBody>
      </p:sp>
      <p:pic>
        <p:nvPicPr>
          <p:cNvPr id="366" name="Google Shape;3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00" y="887725"/>
            <a:ext cx="6161000" cy="367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VDB &amp; GLTF Interaction </a:t>
            </a:r>
            <a:endParaRPr/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00" y="887738"/>
            <a:ext cx="6161000" cy="367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Methods</a:t>
            </a:r>
            <a:endParaRPr/>
          </a:p>
        </p:txBody>
      </p:sp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10150" y="1149303"/>
            <a:ext cx="2184900" cy="73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Rasterizer:</a:t>
            </a:r>
            <a:endParaRPr/>
          </a:p>
        </p:txBody>
      </p:sp>
      <p:sp>
        <p:nvSpPr>
          <p:cNvPr id="379" name="Google Shape;379;p39"/>
          <p:cNvSpPr txBox="1"/>
          <p:nvPr>
            <p:ph idx="1" type="body"/>
          </p:nvPr>
        </p:nvSpPr>
        <p:spPr>
          <a:xfrm>
            <a:off x="3332500" y="1104903"/>
            <a:ext cx="2184900" cy="73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Path Tracer</a:t>
            </a:r>
            <a:r>
              <a:rPr lang="en"/>
              <a:t>:</a:t>
            </a:r>
            <a:endParaRPr/>
          </a:p>
        </p:txBody>
      </p:sp>
      <p:sp>
        <p:nvSpPr>
          <p:cNvPr id="380" name="Google Shape;380;p39"/>
          <p:cNvSpPr txBox="1"/>
          <p:nvPr>
            <p:ph idx="1" type="body"/>
          </p:nvPr>
        </p:nvSpPr>
        <p:spPr>
          <a:xfrm>
            <a:off x="6354850" y="1104903"/>
            <a:ext cx="2184900" cy="73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ReSTIR</a:t>
            </a:r>
            <a:r>
              <a:rPr lang="en"/>
              <a:t>:</a:t>
            </a:r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38" y="1879800"/>
            <a:ext cx="2237927" cy="192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438" y="1879801"/>
            <a:ext cx="2469031" cy="192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 rotWithShape="1">
          <a:blip r:embed="rId5">
            <a:alphaModFix/>
          </a:blip>
          <a:srcRect b="0" l="16211" r="13057" t="0"/>
          <a:stretch/>
        </p:blipFill>
        <p:spPr>
          <a:xfrm>
            <a:off x="6237200" y="1879800"/>
            <a:ext cx="2420199" cy="19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